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3005" r:id="rId3"/>
    <p:sldId id="2996" r:id="rId4"/>
    <p:sldId id="281" r:id="rId5"/>
    <p:sldId id="3012" r:id="rId6"/>
    <p:sldId id="3013" r:id="rId7"/>
    <p:sldId id="3021" r:id="rId8"/>
    <p:sldId id="2997" r:id="rId9"/>
    <p:sldId id="3014" r:id="rId10"/>
    <p:sldId id="3019" r:id="rId11"/>
    <p:sldId id="2998" r:id="rId12"/>
    <p:sldId id="3025" r:id="rId13"/>
    <p:sldId id="3026" r:id="rId14"/>
    <p:sldId id="2999" r:id="rId15"/>
    <p:sldId id="3028" r:id="rId16"/>
    <p:sldId id="3029" r:id="rId17"/>
    <p:sldId id="3000" r:id="rId18"/>
    <p:sldId id="2674" r:id="rId19"/>
  </p:sldIdLst>
  <p:sldSz cx="9144000" cy="6858000" type="screen4x3"/>
  <p:notesSz cx="6811963" cy="9942513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89" autoAdjust="0"/>
    <p:restoredTop sz="94662" autoAdjust="0"/>
  </p:normalViewPr>
  <p:slideViewPr>
    <p:cSldViewPr>
      <p:cViewPr varScale="1">
        <p:scale>
          <a:sx n="62" d="100"/>
          <a:sy n="62" d="100"/>
        </p:scale>
        <p:origin x="12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288" y="-64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88377" tIns="44188" rIns="88377" bIns="44188" rtlCol="0"/>
          <a:lstStyle>
            <a:lvl1pPr algn="l">
              <a:defRPr sz="1200" dirty="0"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2750" cy="496888"/>
          </a:xfrm>
          <a:prstGeom prst="rect">
            <a:avLst/>
          </a:prstGeom>
        </p:spPr>
        <p:txBody>
          <a:bodyPr vert="horz" lIns="88377" tIns="44188" rIns="88377" bIns="44188" rtlCol="0"/>
          <a:lstStyle>
            <a:lvl1pPr algn="r">
              <a:defRPr sz="1200" dirty="0" smtClean="0">
                <a:cs typeface="Arial" charset="0"/>
              </a:defRPr>
            </a:lvl1pPr>
          </a:lstStyle>
          <a:p>
            <a:pPr>
              <a:defRPr/>
            </a:pPr>
            <a:r>
              <a:rPr lang="hu-HU"/>
              <a:t>2012.01.12.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2750" cy="496887"/>
          </a:xfrm>
          <a:prstGeom prst="rect">
            <a:avLst/>
          </a:prstGeom>
        </p:spPr>
        <p:txBody>
          <a:bodyPr vert="horz" lIns="88377" tIns="44188" rIns="88377" bIns="44188" rtlCol="0" anchor="b"/>
          <a:lstStyle>
            <a:lvl1pPr algn="l">
              <a:defRPr sz="1200" dirty="0"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2750" cy="496887"/>
          </a:xfrm>
          <a:prstGeom prst="rect">
            <a:avLst/>
          </a:prstGeom>
        </p:spPr>
        <p:txBody>
          <a:bodyPr vert="horz" lIns="88377" tIns="44188" rIns="88377" bIns="44188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EC0FF2CC-E7FF-4FE3-ACD5-CA3DA43BF1D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53990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5730" tIns="47865" rIns="95730" bIns="4786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2750" cy="496888"/>
          </a:xfrm>
          <a:prstGeom prst="rect">
            <a:avLst/>
          </a:prstGeom>
        </p:spPr>
        <p:txBody>
          <a:bodyPr vert="horz" lIns="95730" tIns="47865" rIns="95730" bIns="4786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u-HU"/>
              <a:t>2012.01.12.</a:t>
            </a:r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30" tIns="47865" rIns="95730" bIns="47865" rtlCol="0" anchor="ctr"/>
          <a:lstStyle/>
          <a:p>
            <a:pPr lv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9887" cy="4473575"/>
          </a:xfrm>
          <a:prstGeom prst="rect">
            <a:avLst/>
          </a:prstGeom>
        </p:spPr>
        <p:txBody>
          <a:bodyPr vert="horz" lIns="95730" tIns="47865" rIns="95730" bIns="47865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2750" cy="496887"/>
          </a:xfrm>
          <a:prstGeom prst="rect">
            <a:avLst/>
          </a:prstGeom>
        </p:spPr>
        <p:txBody>
          <a:bodyPr vert="horz" lIns="95730" tIns="47865" rIns="95730" bIns="4786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2750" cy="496887"/>
          </a:xfrm>
          <a:prstGeom prst="rect">
            <a:avLst/>
          </a:prstGeom>
        </p:spPr>
        <p:txBody>
          <a:bodyPr vert="horz" lIns="95730" tIns="47865" rIns="95730" bIns="4786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8705765-D9EC-4CF9-A53A-A7CBF911214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266455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z="2500" dirty="0">
              <a:latin typeface="Trebuchet MS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214F02-3FD7-4619-90F5-AFF55D321FF7}" type="slidenum">
              <a:rPr lang="hu-HU" smtClean="0"/>
              <a:pPr>
                <a:defRPr/>
              </a:pPr>
              <a:t>1</a:t>
            </a:fld>
            <a:endParaRPr lang="hu-HU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1357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54F333-BEE7-4408-9BBA-DBC1481FA3CD}" type="slidenum">
              <a:rPr lang="en-US" altLang="hu-HU" smtClean="0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hu-HU">
              <a:latin typeface="Times New Roman" pitchFamily="18" charset="0"/>
              <a:cs typeface="Arial" charset="0"/>
            </a:endParaRPr>
          </a:p>
        </p:txBody>
      </p:sp>
      <p:sp>
        <p:nvSpPr>
          <p:cNvPr id="371714" name="Rectangle 8"/>
          <p:cNvSpPr txBox="1">
            <a:spLocks noGrp="1" noChangeArrowheads="1"/>
          </p:cNvSpPr>
          <p:nvPr/>
        </p:nvSpPr>
        <p:spPr bwMode="auto">
          <a:xfrm>
            <a:off x="4308475" y="530225"/>
            <a:ext cx="2001838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449263">
              <a:lnSpc>
                <a:spcPct val="68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n-US" altLang="hu-HU" sz="600">
                <a:latin typeface="Tele-GroteskNor"/>
              </a:rPr>
              <a:t>Author / Presentation title</a:t>
            </a:r>
          </a:p>
        </p:txBody>
      </p:sp>
      <p:sp>
        <p:nvSpPr>
          <p:cNvPr id="371715" name="Rectangle 9"/>
          <p:cNvSpPr txBox="1">
            <a:spLocks noGrp="1" noChangeArrowheads="1"/>
          </p:cNvSpPr>
          <p:nvPr/>
        </p:nvSpPr>
        <p:spPr bwMode="auto">
          <a:xfrm>
            <a:off x="4308475" y="442913"/>
            <a:ext cx="2001838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449263">
              <a:lnSpc>
                <a:spcPct val="68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n-US" altLang="hu-HU" sz="600">
                <a:latin typeface="Tele-GroteskNor"/>
              </a:rPr>
              <a:t>08/29/2007</a:t>
            </a:r>
          </a:p>
        </p:txBody>
      </p:sp>
      <p:sp>
        <p:nvSpPr>
          <p:cNvPr id="371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171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7800" indent="-177800" eaLnBrk="1" hangingPunct="1"/>
            <a:endParaRPr lang="hu-HU" altLang="hu-HU"/>
          </a:p>
        </p:txBody>
      </p:sp>
      <p:sp>
        <p:nvSpPr>
          <p:cNvPr id="371718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altLang="hu-HU">
              <a:latin typeface="Times New Roman CE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8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Putz József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DA4BF-7112-4047-9655-F8AF5E591D3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 dirty="0"/>
              <a:t>Putz József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FF573-4621-41A6-9EAD-314189ADB87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Putz József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87F34-4494-488F-AACD-BB8A2F86C82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="0" i="1" baseline="0">
                <a:latin typeface="Arial" panose="020B0604020202020204" pitchFamily="34" charset="0"/>
              </a:defRPr>
            </a:lvl1pPr>
            <a:lvl2pPr>
              <a:defRPr sz="2400" b="0" i="1" baseline="0">
                <a:latin typeface="Arial" panose="020B0604020202020204" pitchFamily="34" charset="0"/>
              </a:defRPr>
            </a:lvl2pPr>
            <a:lvl3pPr>
              <a:defRPr sz="2000" b="0" i="1" baseline="0">
                <a:latin typeface="Arial" panose="020B0604020202020204" pitchFamily="34" charset="0"/>
              </a:defRPr>
            </a:lvl3pPr>
            <a:lvl4pPr>
              <a:defRPr sz="1800" b="0" i="1" baseline="0">
                <a:latin typeface="Arial" panose="020B0604020202020204" pitchFamily="34" charset="0"/>
              </a:defRPr>
            </a:lvl4pPr>
            <a:lvl5pPr>
              <a:defRPr sz="1800" b="0" i="1" baseline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="0" i="1" baseline="0">
                <a:latin typeface="Arial" panose="020B0604020202020204" pitchFamily="34" charset="0"/>
              </a:defRPr>
            </a:lvl1pPr>
            <a:lvl2pPr>
              <a:defRPr sz="2400" b="0" i="1" baseline="0">
                <a:latin typeface="Arial" panose="020B0604020202020204" pitchFamily="34" charset="0"/>
              </a:defRPr>
            </a:lvl2pPr>
            <a:lvl3pPr>
              <a:defRPr sz="2000" b="0" i="1" baseline="0">
                <a:latin typeface="Arial" panose="020B0604020202020204" pitchFamily="34" charset="0"/>
              </a:defRPr>
            </a:lvl3pPr>
            <a:lvl4pPr>
              <a:defRPr sz="1800" b="0" i="1" baseline="0">
                <a:latin typeface="Arial" panose="020B0604020202020204" pitchFamily="34" charset="0"/>
              </a:defRPr>
            </a:lvl4pPr>
            <a:lvl5pPr>
              <a:defRPr sz="1800" b="0" i="1" baseline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Putz József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4CF0C-9ABF-4884-BF3A-BC6C8E7775E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Putz József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24825-FADB-4C10-866C-13416B8DCB1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 dirty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hu-HU"/>
              <a:t>Putz József</a:t>
            </a: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BB066DE-958A-4099-8171-E91B6302F77E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39" y="1545433"/>
            <a:ext cx="8219256" cy="48358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  <a:endParaRPr lang="hu-HU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051720" y="562392"/>
            <a:ext cx="6495122" cy="288032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051720" y="0"/>
            <a:ext cx="6495122" cy="548680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8197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7129" y="266693"/>
            <a:ext cx="8628096" cy="533386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hu-HU" dirty="0"/>
              <a:t>TeleGrotesk Headline Ultra 28 (32) 40 pt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hu-HU" noProof="0" dirty="0"/>
              <a:t>dd.mm.yyyy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hu-HU" noProof="0" smtClean="0"/>
              <a:pPr fontAlgn="base">
                <a:spcAft>
                  <a:spcPct val="0"/>
                </a:spcAft>
              </a:pPr>
              <a:t>‹#›</a:t>
            </a:fld>
            <a:endParaRPr lang="hu-HU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 noProof="0" dirty="0"/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69844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58371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i="1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hu-HU"/>
              <a:t>Putz József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1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3CB1C9-286E-4A31-BA0A-790FEEAB9F18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pic>
        <p:nvPicPr>
          <p:cNvPr id="7" name="Picture 7" descr="Y:\Network\Logo\logoszines.jp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6248965"/>
            <a:ext cx="1008112" cy="579891"/>
          </a:xfrm>
          <a:prstGeom prst="rect">
            <a:avLst/>
          </a:prstGeom>
          <a:gradFill>
            <a:gsLst>
              <a:gs pos="99000">
                <a:srgbClr val="D8E3F0">
                  <a:alpha val="0"/>
                </a:srgbClr>
              </a:gs>
              <a:gs pos="86000">
                <a:schemeClr val="accent1">
                  <a:lumMod val="0"/>
                  <a:lumOff val="100000"/>
                  <a:alpha val="71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softEdge rad="50800"/>
          </a:effectLst>
        </p:spPr>
      </p:pic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1367136" y="6264274"/>
            <a:ext cx="7776864" cy="549275"/>
          </a:xfrm>
          <a:prstGeom prst="rect">
            <a:avLst/>
          </a:prstGeom>
          <a:gradFill rotWithShape="0">
            <a:gsLst>
              <a:gs pos="33000">
                <a:schemeClr val="bg1">
                  <a:alpha val="0"/>
                </a:schemeClr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60" r:id="rId6"/>
    <p:sldLayoutId id="2147483682" r:id="rId7"/>
    <p:sldLayoutId id="2147483683" r:id="rId8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i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2.gif"/><Relationship Id="rId18" Type="http://schemas.openxmlformats.org/officeDocument/2006/relationships/image" Target="../media/image27.jpeg"/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12" Type="http://schemas.openxmlformats.org/officeDocument/2006/relationships/image" Target="../media/image21.gif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jpe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11" Type="http://schemas.openxmlformats.org/officeDocument/2006/relationships/image" Target="../media/image20.gif"/><Relationship Id="rId5" Type="http://schemas.openxmlformats.org/officeDocument/2006/relationships/image" Target="../media/image14.gif"/><Relationship Id="rId15" Type="http://schemas.openxmlformats.org/officeDocument/2006/relationships/image" Target="../media/image24.png"/><Relationship Id="rId10" Type="http://schemas.openxmlformats.org/officeDocument/2006/relationships/image" Target="../media/image19.gif"/><Relationship Id="rId19" Type="http://schemas.openxmlformats.org/officeDocument/2006/relationships/image" Target="../media/image28.gif"/><Relationship Id="rId4" Type="http://schemas.openxmlformats.org/officeDocument/2006/relationships/image" Target="../media/image13.gif"/><Relationship Id="rId9" Type="http://schemas.openxmlformats.org/officeDocument/2006/relationships/image" Target="../media/image18.gif"/><Relationship Id="rId1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D6802087-23BC-4F32-A444-44429209A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-8529"/>
            <a:ext cx="9132600" cy="6920503"/>
          </a:xfrm>
          <a:prstGeom prst="rect">
            <a:avLst/>
          </a:prstGeom>
        </p:spPr>
      </p:pic>
      <p:sp>
        <p:nvSpPr>
          <p:cNvPr id="15361" name="Cím 1"/>
          <p:cNvSpPr>
            <a:spLocks noGrp="1"/>
          </p:cNvSpPr>
          <p:nvPr>
            <p:ph type="ctrTitle"/>
          </p:nvPr>
        </p:nvSpPr>
        <p:spPr>
          <a:xfrm>
            <a:off x="5556" y="4715177"/>
            <a:ext cx="9132887" cy="792162"/>
          </a:xfrm>
        </p:spPr>
        <p:txBody>
          <a:bodyPr/>
          <a:lstStyle/>
          <a:p>
            <a:pPr eaLnBrk="1" hangingPunct="1"/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KTV-5G mobil technológiák együttélési feltételeinek vizsgálata a 700MHz-es sávban</a:t>
            </a:r>
            <a:b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MKSZ Szakmai nap 2020.01.29.</a:t>
            </a:r>
          </a:p>
        </p:txBody>
      </p:sp>
      <p:sp>
        <p:nvSpPr>
          <p:cNvPr id="15362" name="Cím 1"/>
          <p:cNvSpPr txBox="1">
            <a:spLocks/>
          </p:cNvSpPr>
          <p:nvPr/>
        </p:nvSpPr>
        <p:spPr bwMode="auto">
          <a:xfrm>
            <a:off x="179512" y="5805265"/>
            <a:ext cx="9132888" cy="60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b="1" i="1" dirty="0">
                <a:solidFill>
                  <a:schemeClr val="bg1"/>
                </a:solidFill>
                <a:latin typeface="Arial" charset="0"/>
              </a:rPr>
              <a:t>Előadó: Putz József</a:t>
            </a:r>
          </a:p>
          <a:p>
            <a:pPr algn="ctr"/>
            <a:endParaRPr lang="hu-HU" b="1" i="1" dirty="0">
              <a:latin typeface="Arial" charset="0"/>
            </a:endParaRPr>
          </a:p>
        </p:txBody>
      </p:sp>
      <p:pic>
        <p:nvPicPr>
          <p:cNvPr id="6" name="Picture 8" descr="Coax cable 1">
            <a:extLst>
              <a:ext uri="{FF2B5EF4-FFF2-40B4-BE49-F238E27FC236}">
                <a16:creationId xmlns:a16="http://schemas.microsoft.com/office/drawing/2014/main" id="{278B6B0D-DA88-4989-9FAA-DEAAF3D3B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0763" y="1124744"/>
            <a:ext cx="208823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ép 3" descr="A képen személy, fal, elektronika, beltéri látható&#10;&#10;Automatikusan generált leírás">
            <a:extLst>
              <a:ext uri="{FF2B5EF4-FFF2-40B4-BE49-F238E27FC236}">
                <a16:creationId xmlns:a16="http://schemas.microsoft.com/office/drawing/2014/main" id="{153CD922-1E7D-46DC-AA0A-AFB16645E2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1124744"/>
            <a:ext cx="2088231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7736D00B-70A9-48FF-9E3D-229B28ED155F}"/>
              </a:ext>
            </a:extLst>
          </p:cNvPr>
          <p:cNvGraphicFramePr>
            <a:graphicFrameLocks noGrp="1"/>
          </p:cNvGraphicFramePr>
          <p:nvPr/>
        </p:nvGraphicFramePr>
        <p:xfrm>
          <a:off x="614609" y="1052736"/>
          <a:ext cx="3390900" cy="1047750"/>
        </p:xfrm>
        <a:graphic>
          <a:graphicData uri="http://schemas.openxmlformats.org/drawingml/2006/table">
            <a:tbl>
              <a:tblPr/>
              <a:tblGrid>
                <a:gridCol w="2298700">
                  <a:extLst>
                    <a:ext uri="{9D8B030D-6E8A-4147-A177-3AD203B41FA5}">
                      <a16:colId xmlns:a16="http://schemas.microsoft.com/office/drawing/2014/main" val="4036967683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689623602"/>
                    </a:ext>
                  </a:extLst>
                </a:gridCol>
              </a:tblGrid>
              <a:tr h="26035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KTV DS zavar mérés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db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718729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Össz mérésszám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050661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LTE sávú mérés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92441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100MHz sávú mérés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3933481"/>
                  </a:ext>
                </a:extLst>
              </a:tr>
            </a:tbl>
          </a:graphicData>
        </a:graphic>
      </p:graphicFrame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DDB75A34-0EAE-41D6-BDF9-440B4E4F4DC3}"/>
              </a:ext>
            </a:extLst>
          </p:cNvPr>
          <p:cNvGraphicFramePr>
            <a:graphicFrameLocks noGrp="1"/>
          </p:cNvGraphicFramePr>
          <p:nvPr/>
        </p:nvGraphicFramePr>
        <p:xfrm>
          <a:off x="610070" y="2492896"/>
          <a:ext cx="5394921" cy="3087370"/>
        </p:xfrm>
        <a:graphic>
          <a:graphicData uri="http://schemas.openxmlformats.org/drawingml/2006/table">
            <a:tbl>
              <a:tblPr/>
              <a:tblGrid>
                <a:gridCol w="2792665">
                  <a:extLst>
                    <a:ext uri="{9D8B030D-6E8A-4147-A177-3AD203B41FA5}">
                      <a16:colId xmlns:a16="http://schemas.microsoft.com/office/drawing/2014/main" val="3195177975"/>
                    </a:ext>
                  </a:extLst>
                </a:gridCol>
                <a:gridCol w="714034">
                  <a:extLst>
                    <a:ext uri="{9D8B030D-6E8A-4147-A177-3AD203B41FA5}">
                      <a16:colId xmlns:a16="http://schemas.microsoft.com/office/drawing/2014/main" val="604481477"/>
                    </a:ext>
                  </a:extLst>
                </a:gridCol>
                <a:gridCol w="1888222">
                  <a:extLst>
                    <a:ext uri="{9D8B030D-6E8A-4147-A177-3AD203B41FA5}">
                      <a16:colId xmlns:a16="http://schemas.microsoft.com/office/drawing/2014/main" val="179579626"/>
                    </a:ext>
                  </a:extLst>
                </a:gridCol>
              </a:tblGrid>
              <a:tr h="26035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LTE sávú zavar mérés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Hiba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Halmozott hiba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068694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uV/m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db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db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066614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1000-1200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98925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500-1000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1174656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200-500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588748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100-200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9424494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50-100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8867753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40-50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62314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30-40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291407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20-30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087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378791"/>
                  </a:ext>
                </a:extLst>
              </a:tr>
            </a:tbl>
          </a:graphicData>
        </a:graphic>
      </p:graphicFrame>
      <p:sp>
        <p:nvSpPr>
          <p:cNvPr id="7" name="Cím 1">
            <a:extLst>
              <a:ext uri="{FF2B5EF4-FFF2-40B4-BE49-F238E27FC236}">
                <a16:creationId xmlns:a16="http://schemas.microsoft.com/office/drawing/2014/main" id="{F38179C3-A835-4752-88E7-F267178B3BB9}"/>
              </a:ext>
            </a:extLst>
          </p:cNvPr>
          <p:cNvSpPr txBox="1">
            <a:spLocks/>
          </p:cNvSpPr>
          <p:nvPr/>
        </p:nvSpPr>
        <p:spPr>
          <a:xfrm>
            <a:off x="457200" y="276617"/>
            <a:ext cx="8229600" cy="5620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KTV hálózat szivárgás mérése</a:t>
            </a:r>
          </a:p>
        </p:txBody>
      </p:sp>
      <p:sp>
        <p:nvSpPr>
          <p:cNvPr id="11" name="Élőláb helye 3">
            <a:extLst>
              <a:ext uri="{FF2B5EF4-FFF2-40B4-BE49-F238E27FC236}">
                <a16:creationId xmlns:a16="http://schemas.microsoft.com/office/drawing/2014/main" id="{0993E0CC-9B97-4BE6-AA44-1761DE6EBE5E}"/>
              </a:ext>
            </a:extLst>
          </p:cNvPr>
          <p:cNvSpPr txBox="1">
            <a:spLocks/>
          </p:cNvSpPr>
          <p:nvPr/>
        </p:nvSpPr>
        <p:spPr bwMode="auto">
          <a:xfrm>
            <a:off x="3307530" y="630932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lang="en-US" sz="2000" i="1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hu-HU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Putz József</a:t>
            </a:r>
          </a:p>
        </p:txBody>
      </p:sp>
      <p:sp>
        <p:nvSpPr>
          <p:cNvPr id="12" name="Dia számának helye 4">
            <a:extLst>
              <a:ext uri="{FF2B5EF4-FFF2-40B4-BE49-F238E27FC236}">
                <a16:creationId xmlns:a16="http://schemas.microsoft.com/office/drawing/2014/main" id="{EB2CA50C-47D1-45F5-96BF-112D01A933E9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B2FF573-4621-41A6-9EAD-314189ADB871}" type="slidenum">
              <a:rPr lang="hu-HU"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hu-HU" sz="1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Kép 13" descr="A képen kültéri, régi, ülő, utca látható&#10;&#10;Automatikusan generált leírás">
            <a:extLst>
              <a:ext uri="{FF2B5EF4-FFF2-40B4-BE49-F238E27FC236}">
                <a16:creationId xmlns:a16="http://schemas.microsoft.com/office/drawing/2014/main" id="{01E3C812-6DDA-4F20-BB7A-BA273E8ACC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84922" y="1910381"/>
            <a:ext cx="2670155" cy="200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23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NMHH KTV-LTE zavartatás vizsgálat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u-HU" sz="2400" b="1" dirty="0"/>
              <a:t>4. Mobil hálózatok zavartűrése</a:t>
            </a:r>
          </a:p>
          <a:p>
            <a:pPr marL="0" indent="0">
              <a:buNone/>
            </a:pPr>
            <a:r>
              <a:rPr lang="hu-HU" sz="2400" dirty="0"/>
              <a:t>Meg kell vizsgálni, hogy a mobil hálózatok esetében mekkora zavaró térerősség az, ami befolyásolja már a kommunikációt. A vizsgálatokat el kell végezni analóg, Docsis 3.0 és Docsis 3.1 jelekkel is. </a:t>
            </a:r>
          </a:p>
          <a:p>
            <a:pPr marL="0" indent="0">
              <a:buNone/>
            </a:pPr>
            <a:r>
              <a:rPr lang="hu-HU" sz="2400" dirty="0"/>
              <a:t>A mérések valamint a hazai és nemzetközi szabványok és ajánlások figyelembe vételével definiálni kell, hogy milyen körülmények között, mekkora maximális jelszivárgása lehet egy kábelTV hálózatnak. </a:t>
            </a:r>
          </a:p>
          <a:p>
            <a:pPr marL="0" indent="0">
              <a:buNone/>
            </a:pPr>
            <a:r>
              <a:rPr lang="hu-HU" sz="2400" dirty="0"/>
              <a:t>A mérésben részt vesz: MT, Vodafone, Telenor, </a:t>
            </a:r>
            <a:r>
              <a:rPr lang="hu-HU" sz="2400" dirty="0" err="1"/>
              <a:t>MVMNet</a:t>
            </a:r>
            <a:r>
              <a:rPr lang="hu-HU" sz="2400" dirty="0"/>
              <a:t>, NMHH, HÉT, MKSZ, MKHSZ. 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Putz József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FF573-4621-41A6-9EAD-314189ADB871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9179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NMHH KTV-LTE zavartatás vizsgálat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u-HU" sz="2400" b="1" dirty="0"/>
              <a:t>Magyar Telekom Mobil Labor mérései</a:t>
            </a:r>
          </a:p>
          <a:p>
            <a:endParaRPr lang="hu-HU" sz="2000" dirty="0"/>
          </a:p>
          <a:p>
            <a:r>
              <a:rPr lang="hu-HU" sz="2200" dirty="0"/>
              <a:t>A mérést 3 különböző LTE jelszint (-75dBm, -95dBm, -110dBm) mellett végeztük két különböző sávszélességen (5 MHz és 10 MHz).</a:t>
            </a:r>
            <a:br>
              <a:rPr lang="hu-HU" sz="2200" dirty="0"/>
            </a:br>
            <a:r>
              <a:rPr lang="hu-HU" sz="2200" dirty="0"/>
              <a:t>A hasznos LTE jelet, különböző DOCSIS jelekkel zavarjuk meg, amelyek a következők:</a:t>
            </a:r>
            <a:br>
              <a:rPr lang="hu-HU" sz="2200" dirty="0"/>
            </a:br>
            <a:endParaRPr lang="hu-HU" sz="2200" dirty="0"/>
          </a:p>
          <a:p>
            <a:pPr lvl="0"/>
            <a:r>
              <a:rPr lang="hu-HU" sz="2200" dirty="0"/>
              <a:t>DOCSIS 3.0/256QAM (32MHz (4*8MHz))</a:t>
            </a:r>
          </a:p>
          <a:p>
            <a:pPr lvl="0"/>
            <a:r>
              <a:rPr lang="hu-HU" sz="2200" dirty="0"/>
              <a:t>DOCSIS 3.1/256QAM (32MHz / raszter:25kHz)</a:t>
            </a:r>
          </a:p>
          <a:p>
            <a:pPr lvl="0"/>
            <a:r>
              <a:rPr lang="hu-HU" sz="2200" dirty="0"/>
              <a:t>DOCSIS 3.1/256QAM (32MHz / raszter:50kHz)</a:t>
            </a:r>
          </a:p>
          <a:p>
            <a:pPr lvl="0"/>
            <a:r>
              <a:rPr lang="hu-HU" sz="2200" dirty="0"/>
              <a:t>DOCSIS 3.1/256QAM (192MHz / raszter:25kHz)</a:t>
            </a:r>
          </a:p>
          <a:p>
            <a:pPr lvl="0"/>
            <a:r>
              <a:rPr lang="hu-HU" sz="2200" dirty="0"/>
              <a:t>DOCSIS 3.1/4096QAM (192MHz / raszter:25kHz)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Putz József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FF573-4621-41A6-9EAD-314189ADB871}" type="slidenum">
              <a:rPr lang="hu-HU" smtClean="0"/>
              <a:pPr>
                <a:defRPr/>
              </a:pPr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91158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NMHH KTV-LTE zavartatás vizsgálat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u-HU" sz="2400" b="1" dirty="0"/>
              <a:t>Következtetések</a:t>
            </a:r>
          </a:p>
          <a:p>
            <a:pPr marL="0" indent="0">
              <a:buNone/>
            </a:pPr>
            <a:endParaRPr lang="hu-HU" sz="2400" b="1" dirty="0"/>
          </a:p>
          <a:p>
            <a:r>
              <a:rPr lang="hu-HU" sz="2400" dirty="0"/>
              <a:t>A mobil oldali zavartatás nem függött a HFC hálózat modulációjától</a:t>
            </a:r>
          </a:p>
          <a:p>
            <a:pPr marL="0" indent="0">
              <a:buNone/>
            </a:pPr>
            <a:endParaRPr lang="hu-HU" sz="2400" dirty="0"/>
          </a:p>
          <a:p>
            <a:r>
              <a:rPr lang="hu-HU" sz="2400" dirty="0"/>
              <a:t>Az LTE700 sávban alkalmazott modulációk, hibajavítási eljárások és automatikus moduláció váltások alkalmazásával a mobil hálózat magas zavartűrésű 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Putz József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FF573-4621-41A6-9EAD-314189ADB871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8422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NMHH KTV-LTE zavartatás vizsgálat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hu-HU" sz="2400" b="1" dirty="0"/>
              <a:t>5. KTV hálózatok zavartűrése</a:t>
            </a:r>
          </a:p>
          <a:p>
            <a:pPr marL="0" indent="0">
              <a:buNone/>
            </a:pPr>
            <a:r>
              <a:rPr lang="hu-HU" sz="2400" dirty="0"/>
              <a:t>Meg kell határozni, hogy a KTV hálózatok, valamint a Szolgáltatók által adott eszközök (modem, Set top box) milyen mértékben képesek tolerálni az LTE 700 sávban megjelenő várható RF jeleket. </a:t>
            </a:r>
          </a:p>
          <a:p>
            <a:pPr marL="0" indent="0">
              <a:buNone/>
            </a:pPr>
            <a:r>
              <a:rPr lang="hu-HU" sz="2400" dirty="0"/>
              <a:t>Ez alapján a hálózatra vonatkozóan meg kell határozni a javasolt fedettség mértékét. A vizsgálatokat DVB-C 256QAM, 64QAM, Docsis 3 256QAM és Docsis 3.1 jelekre kell elvégezni.</a:t>
            </a:r>
          </a:p>
          <a:p>
            <a:pPr marL="0" indent="0">
              <a:buNone/>
            </a:pPr>
            <a:r>
              <a:rPr lang="hu-HU" sz="2400" dirty="0"/>
              <a:t>A mérésben részt vesz: NMHH, MT, UPC, HÉT, MKSZ, MKHSZ. </a:t>
            </a:r>
            <a:r>
              <a:rPr lang="hu-HU" dirty="0"/>
              <a:t> 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Putz József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FF573-4621-41A6-9EAD-314189ADB871}" type="slidenum">
              <a:rPr lang="hu-HU" smtClean="0"/>
              <a:pPr>
                <a:defRPr/>
              </a:pPr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07720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4250AC-8DD3-4F69-91FA-DF275D664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Docsis 3.1, 4096QAM, 64MHz, </a:t>
            </a:r>
            <a:br>
              <a:rPr lang="hu-HU" b="1" dirty="0"/>
            </a:br>
            <a:r>
              <a:rPr lang="hu-HU" b="1" dirty="0"/>
              <a:t>PLC a zavaron </a:t>
            </a:r>
            <a:r>
              <a:rPr lang="hu-HU" b="1" dirty="0" err="1"/>
              <a:t>belül”eset</a:t>
            </a:r>
            <a:endParaRPr lang="hu-HU" b="1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4E4F1D41-83F0-4B4C-B45D-6CAEE90D3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00" r="25000"/>
          <a:stretch/>
        </p:blipFill>
        <p:spPr>
          <a:xfrm>
            <a:off x="827584" y="1844824"/>
            <a:ext cx="7128792" cy="4032448"/>
          </a:xfrm>
          <a:prstGeom prst="rect">
            <a:avLst/>
          </a:prstGeom>
        </p:spPr>
      </p:pic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FF083EB-970B-4280-9AA0-98748E397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Putz József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A929842-346C-4D24-8903-0AD409944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FF573-4621-41A6-9EAD-314189ADB871}" type="slidenum">
              <a:rPr lang="hu-HU" smtClean="0"/>
              <a:pPr>
                <a:defRPr/>
              </a:pPr>
              <a:t>15</a:t>
            </a:fld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D7C90D12-63AE-45AA-875D-AB0D5743031F}"/>
              </a:ext>
            </a:extLst>
          </p:cNvPr>
          <p:cNvSpPr/>
          <p:nvPr/>
        </p:nvSpPr>
        <p:spPr>
          <a:xfrm>
            <a:off x="3347864" y="5644840"/>
            <a:ext cx="5491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Forrás: Magyar Telekom által végzett vizsgálat</a:t>
            </a:r>
          </a:p>
        </p:txBody>
      </p:sp>
    </p:spTree>
    <p:extLst>
      <p:ext uri="{BB962C8B-B14F-4D97-AF65-F5344CB8AC3E}">
        <p14:creationId xmlns:p14="http://schemas.microsoft.com/office/powerpoint/2010/main" val="1440858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B65B552-54F1-46C4-820E-00EF20556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 </a:t>
            </a:r>
            <a:br>
              <a:rPr lang="hu-HU" b="1" dirty="0"/>
            </a:br>
            <a:r>
              <a:rPr lang="hu-HU" b="1" dirty="0"/>
              <a:t>Docsis 3.1, 4096QAM, 192MHz, </a:t>
            </a:r>
            <a:br>
              <a:rPr lang="hu-HU" b="1" dirty="0"/>
            </a:br>
            <a:r>
              <a:rPr lang="hu-HU" b="1" dirty="0"/>
              <a:t>PLC a zavaron belül</a:t>
            </a:r>
            <a:br>
              <a:rPr lang="hu-HU" b="1" dirty="0"/>
            </a:br>
            <a:endParaRPr lang="hu-HU" b="1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E459297B-41E0-4721-BDEB-B99D8DA8E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375" t="-3519" r="20375" b="3519"/>
          <a:stretch/>
        </p:blipFill>
        <p:spPr>
          <a:xfrm>
            <a:off x="802432" y="1252937"/>
            <a:ext cx="7884368" cy="4659090"/>
          </a:xfrm>
          <a:prstGeom prst="rect">
            <a:avLst/>
          </a:prstGeom>
        </p:spPr>
      </p:pic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882DAF0-A01F-4836-87D8-C240677F4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Putz József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65DF553-AB77-4539-9E38-7B81AEC5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FF573-4621-41A6-9EAD-314189ADB871}" type="slidenum">
              <a:rPr lang="hu-HU" smtClean="0"/>
              <a:pPr>
                <a:defRPr/>
              </a:pPr>
              <a:t>16</a:t>
            </a:fld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DABE40C2-9283-4BE2-B575-7B7569236823}"/>
              </a:ext>
            </a:extLst>
          </p:cNvPr>
          <p:cNvSpPr/>
          <p:nvPr/>
        </p:nvSpPr>
        <p:spPr>
          <a:xfrm>
            <a:off x="2843808" y="5867980"/>
            <a:ext cx="5861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Forrás: Magyar Telekom által végzett vizsgálat</a:t>
            </a:r>
          </a:p>
        </p:txBody>
      </p:sp>
    </p:spTree>
    <p:extLst>
      <p:ext uri="{BB962C8B-B14F-4D97-AF65-F5344CB8AC3E}">
        <p14:creationId xmlns:p14="http://schemas.microsoft.com/office/powerpoint/2010/main" val="3212294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NMHH KTV-LTE zavartatás vizsgálat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hu-HU" sz="2400" b="1" dirty="0"/>
              <a:t>6. Hatásvizsgálat</a:t>
            </a:r>
          </a:p>
          <a:p>
            <a:r>
              <a:rPr lang="hu-HU" sz="2400" dirty="0"/>
              <a:t>Meg kell határozni, hogy a KTV hálózatok megkívánt paramétereinek eléréséhez milyen intézkedések, erőforrások szükségesek, erre javaslatot kell készíteni. A hatásvizsgálatnak ki kell térnie a karbantartásra és az üzemeltetésre is.</a:t>
            </a:r>
          </a:p>
          <a:p>
            <a:r>
              <a:rPr lang="hu-HU" sz="2400" dirty="0"/>
              <a:t>A vizsgálatban részt vesz: NMHH, MT, UPC, HÉT, MKSZ, MKHSZ.  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Putz József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FF573-4621-41A6-9EAD-314189ADB871}" type="slidenum">
              <a:rPr lang="hu-HU" smtClean="0"/>
              <a:pPr>
                <a:defRPr/>
              </a:pPr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52496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8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54707" y="482601"/>
            <a:ext cx="7223125" cy="584200"/>
          </a:xfrm>
        </p:spPr>
        <p:txBody>
          <a:bodyPr>
            <a:spAutoFit/>
          </a:bodyPr>
          <a:lstStyle/>
          <a:p>
            <a:r>
              <a:rPr lang="hu-HU" altLang="hu-HU" b="1" dirty="0">
                <a:latin typeface="Arial" charset="0"/>
                <a:cs typeface="Arial" charset="0"/>
              </a:rPr>
              <a:t>Köszönöm a figyelmet!	</a:t>
            </a:r>
            <a:r>
              <a:rPr lang="hu-HU" altLang="hu-HU" b="1" dirty="0">
                <a:solidFill>
                  <a:schemeClr val="bg2"/>
                </a:solidFill>
                <a:latin typeface="Arial" charset="0"/>
                <a:cs typeface="Arial" charset="0"/>
              </a:rPr>
              <a:t>     </a:t>
            </a:r>
          </a:p>
        </p:txBody>
      </p:sp>
      <p:sp>
        <p:nvSpPr>
          <p:cNvPr id="370690" name="Rectangle 3"/>
          <p:cNvSpPr>
            <a:spLocks noChangeArrowheads="1"/>
          </p:cNvSpPr>
          <p:nvPr/>
        </p:nvSpPr>
        <p:spPr bwMode="auto">
          <a:xfrm>
            <a:off x="0" y="3062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endParaRPr lang="hu-HU" altLang="hu-HU" sz="2000">
              <a:latin typeface="Tele-GroteskNor"/>
            </a:endParaRPr>
          </a:p>
        </p:txBody>
      </p:sp>
      <p:pic>
        <p:nvPicPr>
          <p:cNvPr id="370691" name="Picture 5" descr="_45575857_squa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1554163"/>
            <a:ext cx="7431087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0692" name="Picture 6" descr="1[2]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3167" y="3195638"/>
            <a:ext cx="8350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0693" name="Picture 8" descr="wild_life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0029" y="4243388"/>
            <a:ext cx="9080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0694" name="Picture 9" descr="rain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7467" y="4764088"/>
            <a:ext cx="9128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0695" name="Picture 10" descr="get-item-image9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7917" y="2674938"/>
            <a:ext cx="752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0696" name="Picture 11" descr="Earth-10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28192" y="3748088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0697" name="Picture 12" descr="Matrix"/>
          <p:cNvPicPr>
            <a:picLocks noChangeAspect="1" noChangeArrowheads="1" noCrop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2967" y="4751388"/>
            <a:ext cx="841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0698" name="Picture 13" descr="1Zsiráf"/>
          <p:cNvPicPr>
            <a:picLocks noChangeAspect="1" noChangeArrowheads="1" noCrop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679" y="2097088"/>
            <a:ext cx="9064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0699" name="Picture 14" descr="Kályha"/>
          <p:cNvPicPr>
            <a:picLocks noChangeAspect="1" noChangeArrowheads="1" noCrop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0404" y="1589088"/>
            <a:ext cx="866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0700" name="Picture 15" descr="0073-1"/>
          <p:cNvPicPr>
            <a:picLocks noChangeAspect="1" noChangeArrowheads="1" noCrop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742" y="5262563"/>
            <a:ext cx="77311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0701" name="Picture 2" descr="C:\Users\PW\Pictures\5255066_04b1a1086f448e62cdb5c4e81354de99_wm.gif"/>
          <p:cNvPicPr>
            <a:picLocks noChangeAspect="1" noChangeArrowheads="1" noCrop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954" y="1589088"/>
            <a:ext cx="7747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0702" name="Picture 3" descr="C:\Users\PW\Pictures\5334810_97e2ca52ec40c97301d2c95f36453620_wm.gif"/>
          <p:cNvPicPr>
            <a:picLocks noChangeAspect="1" noChangeArrowheads="1" noCrop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4342" y="2633663"/>
            <a:ext cx="8731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0703" name="Picture 4" descr="D:\Archiv\Fényképek gyűjtő\PJ 20090421 2.bmp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655617" y="4764088"/>
            <a:ext cx="7778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0704" name="Picture 5" descr="D:\Archiv\Fényképek gyűjtő\PJ fényképek\Dora és Evelin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471842" y="2674938"/>
            <a:ext cx="7953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0705" name="Picture 6" descr="D:\Archiv\Fényképek gyűjtő\PJ fényképek\DSC00615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471717" y="5275263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0706" name="Picture 8" descr="D:\Archiv\Régi gépről\002 Asztal mentés\Pictures\Putz Dora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005954" y="4246563"/>
            <a:ext cx="7572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0707" name="Picture 9" descr="D:\Archiv\Régi gépről\002 Asztal mentés\Pictures\4715666_050ba1e54c61b345f842649e385e8130_wm.gif"/>
          <p:cNvPicPr>
            <a:picLocks noChangeAspect="1" noChangeArrowheads="1" noCrop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0404" y="4764088"/>
            <a:ext cx="8032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Putz József</a:t>
            </a:r>
          </a:p>
        </p:txBody>
      </p:sp>
      <p:pic>
        <p:nvPicPr>
          <p:cNvPr id="4" name="Kép 3" descr="A képen autó, kültéri, égbolt, fű látható&#10;&#10;Automatikusan generált leírás">
            <a:extLst>
              <a:ext uri="{FF2B5EF4-FFF2-40B4-BE49-F238E27FC236}">
                <a16:creationId xmlns:a16="http://schemas.microsoft.com/office/drawing/2014/main" id="{2316AD04-E492-4AFC-8BA2-E8328634F6E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52" y="1628800"/>
            <a:ext cx="811718" cy="48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42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églalap 21"/>
          <p:cNvSpPr/>
          <p:nvPr/>
        </p:nvSpPr>
        <p:spPr>
          <a:xfrm>
            <a:off x="1859050" y="1473365"/>
            <a:ext cx="6884136" cy="104885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Téglalap 160"/>
          <p:cNvSpPr/>
          <p:nvPr/>
        </p:nvSpPr>
        <p:spPr>
          <a:xfrm>
            <a:off x="6460892" y="2571154"/>
            <a:ext cx="1975332" cy="110207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Téglalap 157"/>
          <p:cNvSpPr/>
          <p:nvPr/>
        </p:nvSpPr>
        <p:spPr>
          <a:xfrm>
            <a:off x="2688785" y="2558675"/>
            <a:ext cx="1809225" cy="110207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Téglalap 159"/>
          <p:cNvSpPr/>
          <p:nvPr/>
        </p:nvSpPr>
        <p:spPr>
          <a:xfrm>
            <a:off x="8474085" y="2581453"/>
            <a:ext cx="405677" cy="107781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Téglalap 156"/>
          <p:cNvSpPr/>
          <p:nvPr/>
        </p:nvSpPr>
        <p:spPr>
          <a:xfrm>
            <a:off x="5961532" y="2583005"/>
            <a:ext cx="455332" cy="110207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Téglalap 158"/>
          <p:cNvSpPr/>
          <p:nvPr/>
        </p:nvSpPr>
        <p:spPr>
          <a:xfrm>
            <a:off x="4511383" y="2565946"/>
            <a:ext cx="321305" cy="11020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Téglalap 154"/>
          <p:cNvSpPr/>
          <p:nvPr/>
        </p:nvSpPr>
        <p:spPr>
          <a:xfrm>
            <a:off x="2280599" y="2561280"/>
            <a:ext cx="382360" cy="11020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Téglalap 155"/>
          <p:cNvSpPr/>
          <p:nvPr/>
        </p:nvSpPr>
        <p:spPr>
          <a:xfrm>
            <a:off x="4874903" y="2557191"/>
            <a:ext cx="336594" cy="11020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1833458" y="2575325"/>
            <a:ext cx="428674" cy="11020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zöveg helye 1"/>
          <p:cNvSpPr>
            <a:spLocks noGrp="1"/>
          </p:cNvSpPr>
          <p:nvPr>
            <p:ph type="body" sz="half" idx="2"/>
          </p:nvPr>
        </p:nvSpPr>
        <p:spPr>
          <a:xfrm>
            <a:off x="572318" y="4147907"/>
            <a:ext cx="7954844" cy="2089405"/>
          </a:xfrm>
        </p:spPr>
        <p:txBody>
          <a:bodyPr/>
          <a:lstStyle/>
          <a:p>
            <a:r>
              <a:rPr lang="hu-HU" sz="2400" dirty="0"/>
              <a:t>PPDR- Közrendvédelmi és katasztrófavédelmi rádióalkalmazások</a:t>
            </a:r>
          </a:p>
          <a:p>
            <a:endParaRPr lang="hu-HU" sz="2400" dirty="0"/>
          </a:p>
          <a:p>
            <a:r>
              <a:rPr lang="hu-HU" sz="2400" dirty="0"/>
              <a:t>SDL- kiegészítő Downlink csatorna</a:t>
            </a:r>
          </a:p>
          <a:p>
            <a:endParaRPr lang="hu-HU" sz="2400" dirty="0"/>
          </a:p>
          <a:p>
            <a:r>
              <a:rPr lang="hu-HU" sz="2400" dirty="0"/>
              <a:t>Fordított adás és vételirány, mint 800MHz-en</a:t>
            </a:r>
          </a:p>
          <a:p>
            <a:endParaRPr lang="hu-HU" strike="sngStrike" dirty="0">
              <a:solidFill>
                <a:srgbClr val="FF0000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11"/>
          </p:nvPr>
        </p:nvSpPr>
        <p:spPr>
          <a:xfrm>
            <a:off x="1464338" y="226538"/>
            <a:ext cx="6495122" cy="548680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LTE 700 rendszer csatornaterve</a:t>
            </a:r>
          </a:p>
        </p:txBody>
      </p:sp>
      <p:cxnSp>
        <p:nvCxnSpPr>
          <p:cNvPr id="6" name="Egyenes összekötő 5"/>
          <p:cNvCxnSpPr/>
          <p:nvPr/>
        </p:nvCxnSpPr>
        <p:spPr>
          <a:xfrm>
            <a:off x="251520" y="1987112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2982546" y="1987112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 flipH="1">
            <a:off x="251520" y="1984760"/>
            <a:ext cx="8491666" cy="335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2406482" y="1987112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1830418" y="1987112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3558610" y="1987112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4710738" y="1975753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4134674" y="1987112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>
            <a:off x="6438930" y="1987112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>
            <a:off x="5862866" y="1987112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>
            <a:off x="5286802" y="1987112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>
            <a:off x="7014994" y="1987112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>
            <a:off x="8167122" y="1975753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/>
          <p:nvPr/>
        </p:nvCxnSpPr>
        <p:spPr>
          <a:xfrm>
            <a:off x="7591058" y="1987112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/>
          <p:nvPr/>
        </p:nvCxnSpPr>
        <p:spPr>
          <a:xfrm>
            <a:off x="8743186" y="1987112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/>
          <p:nvPr/>
        </p:nvCxnSpPr>
        <p:spPr>
          <a:xfrm flipH="1">
            <a:off x="240964" y="2551363"/>
            <a:ext cx="8638798" cy="4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/>
          <p:cNvCxnSpPr/>
          <p:nvPr/>
        </p:nvCxnSpPr>
        <p:spPr>
          <a:xfrm>
            <a:off x="2673203" y="2551817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/>
          <p:nvPr/>
        </p:nvCxnSpPr>
        <p:spPr>
          <a:xfrm>
            <a:off x="2262466" y="2563176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/>
          <p:cNvCxnSpPr/>
          <p:nvPr/>
        </p:nvCxnSpPr>
        <p:spPr>
          <a:xfrm>
            <a:off x="1830418" y="2563176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/>
          <p:cNvCxnSpPr/>
          <p:nvPr/>
        </p:nvCxnSpPr>
        <p:spPr>
          <a:xfrm>
            <a:off x="4494714" y="2551817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/>
          <p:nvPr/>
        </p:nvCxnSpPr>
        <p:spPr>
          <a:xfrm>
            <a:off x="5934874" y="2563176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/>
          <p:cNvCxnSpPr/>
          <p:nvPr/>
        </p:nvCxnSpPr>
        <p:spPr>
          <a:xfrm>
            <a:off x="5214794" y="2563176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43"/>
          <p:cNvCxnSpPr/>
          <p:nvPr/>
        </p:nvCxnSpPr>
        <p:spPr>
          <a:xfrm>
            <a:off x="4854754" y="2563176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44"/>
          <p:cNvCxnSpPr/>
          <p:nvPr/>
        </p:nvCxnSpPr>
        <p:spPr>
          <a:xfrm>
            <a:off x="6438930" y="2563176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45"/>
          <p:cNvCxnSpPr/>
          <p:nvPr/>
        </p:nvCxnSpPr>
        <p:spPr>
          <a:xfrm>
            <a:off x="8455154" y="2551817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/>
          <p:cNvCxnSpPr/>
          <p:nvPr/>
        </p:nvCxnSpPr>
        <p:spPr>
          <a:xfrm>
            <a:off x="8887202" y="2563176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/>
          <p:cNvCxnSpPr/>
          <p:nvPr/>
        </p:nvCxnSpPr>
        <p:spPr>
          <a:xfrm flipH="1" flipV="1">
            <a:off x="251520" y="3114683"/>
            <a:ext cx="8635682" cy="222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49"/>
          <p:cNvCxnSpPr/>
          <p:nvPr/>
        </p:nvCxnSpPr>
        <p:spPr>
          <a:xfrm>
            <a:off x="251520" y="2563176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zövegdoboz 52"/>
          <p:cNvSpPr txBox="1"/>
          <p:nvPr/>
        </p:nvSpPr>
        <p:spPr>
          <a:xfrm>
            <a:off x="1805306" y="2074942"/>
            <a:ext cx="677108" cy="4296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694</a:t>
            </a:r>
          </a:p>
          <a:p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702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Szövegdoboz 53"/>
          <p:cNvSpPr txBox="1"/>
          <p:nvPr/>
        </p:nvSpPr>
        <p:spPr>
          <a:xfrm>
            <a:off x="2336216" y="2074942"/>
            <a:ext cx="954107" cy="4296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702</a:t>
            </a:r>
          </a:p>
          <a:p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710</a:t>
            </a:r>
          </a:p>
          <a:p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Szövegdoboz 54"/>
          <p:cNvSpPr txBox="1"/>
          <p:nvPr/>
        </p:nvSpPr>
        <p:spPr>
          <a:xfrm>
            <a:off x="2910538" y="2059120"/>
            <a:ext cx="677108" cy="4296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710718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Szövegdoboz 55"/>
          <p:cNvSpPr txBox="1"/>
          <p:nvPr/>
        </p:nvSpPr>
        <p:spPr>
          <a:xfrm>
            <a:off x="4711899" y="2059120"/>
            <a:ext cx="677108" cy="4296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734742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Szövegdoboz 56"/>
          <p:cNvSpPr txBox="1"/>
          <p:nvPr/>
        </p:nvSpPr>
        <p:spPr>
          <a:xfrm>
            <a:off x="4063827" y="2059120"/>
            <a:ext cx="677108" cy="4296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726734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Szövegdoboz 57"/>
          <p:cNvSpPr txBox="1"/>
          <p:nvPr/>
        </p:nvSpPr>
        <p:spPr>
          <a:xfrm>
            <a:off x="3486602" y="2059120"/>
            <a:ext cx="677108" cy="4296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718726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Szövegdoboz 58"/>
          <p:cNvSpPr txBox="1"/>
          <p:nvPr/>
        </p:nvSpPr>
        <p:spPr>
          <a:xfrm>
            <a:off x="1723065" y="2610032"/>
            <a:ext cx="615553" cy="4296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u-HU" sz="1400" i="1" dirty="0">
                <a:latin typeface="Arial" panose="020B0604020202020204" pitchFamily="34" charset="0"/>
                <a:cs typeface="Arial" panose="020B0604020202020204" pitchFamily="34" charset="0"/>
              </a:rPr>
              <a:t>694</a:t>
            </a:r>
          </a:p>
          <a:p>
            <a:r>
              <a:rPr lang="hu-HU" sz="1400" i="1" dirty="0">
                <a:latin typeface="Arial" panose="020B0604020202020204" pitchFamily="34" charset="0"/>
                <a:cs typeface="Arial" panose="020B0604020202020204" pitchFamily="34" charset="0"/>
              </a:rPr>
              <a:t>698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Szövegdoboz 59"/>
          <p:cNvSpPr txBox="1"/>
          <p:nvPr/>
        </p:nvSpPr>
        <p:spPr>
          <a:xfrm>
            <a:off x="2150969" y="2637536"/>
            <a:ext cx="615553" cy="4296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u-HU" sz="1400" i="1" dirty="0">
                <a:latin typeface="Arial" panose="020B0604020202020204" pitchFamily="34" charset="0"/>
                <a:cs typeface="Arial" panose="020B0604020202020204" pitchFamily="34" charset="0"/>
              </a:rPr>
              <a:t>698</a:t>
            </a:r>
          </a:p>
          <a:p>
            <a:r>
              <a:rPr lang="hu-HU" sz="1400" i="1" dirty="0">
                <a:latin typeface="Arial" panose="020B0604020202020204" pitchFamily="34" charset="0"/>
                <a:cs typeface="Arial" panose="020B0604020202020204" pitchFamily="34" charset="0"/>
              </a:rPr>
              <a:t>703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Szövegdoboz 62"/>
          <p:cNvSpPr txBox="1"/>
          <p:nvPr/>
        </p:nvSpPr>
        <p:spPr>
          <a:xfrm>
            <a:off x="5286802" y="2059120"/>
            <a:ext cx="677108" cy="4296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742750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Szövegdoboz 63"/>
          <p:cNvSpPr txBox="1"/>
          <p:nvPr/>
        </p:nvSpPr>
        <p:spPr>
          <a:xfrm>
            <a:off x="5864027" y="2059120"/>
            <a:ext cx="677108" cy="4296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750758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Szövegdoboz 64"/>
          <p:cNvSpPr txBox="1"/>
          <p:nvPr/>
        </p:nvSpPr>
        <p:spPr>
          <a:xfrm>
            <a:off x="6438930" y="2059120"/>
            <a:ext cx="677108" cy="4296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758766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Szövegdoboz 65"/>
          <p:cNvSpPr txBox="1"/>
          <p:nvPr/>
        </p:nvSpPr>
        <p:spPr>
          <a:xfrm>
            <a:off x="7016155" y="2059120"/>
            <a:ext cx="677108" cy="4296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766774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Szövegdoboz 66"/>
          <p:cNvSpPr txBox="1"/>
          <p:nvPr/>
        </p:nvSpPr>
        <p:spPr>
          <a:xfrm>
            <a:off x="7519050" y="2059120"/>
            <a:ext cx="677108" cy="4296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774782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Szövegdoboz 67"/>
          <p:cNvSpPr txBox="1"/>
          <p:nvPr/>
        </p:nvSpPr>
        <p:spPr>
          <a:xfrm>
            <a:off x="8167122" y="2059120"/>
            <a:ext cx="677108" cy="4296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782790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Szövegdoboz 72"/>
          <p:cNvSpPr txBox="1"/>
          <p:nvPr/>
        </p:nvSpPr>
        <p:spPr>
          <a:xfrm>
            <a:off x="2622506" y="2637536"/>
            <a:ext cx="430887" cy="4296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703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Szövegdoboz 73"/>
          <p:cNvSpPr txBox="1"/>
          <p:nvPr/>
        </p:nvSpPr>
        <p:spPr>
          <a:xfrm>
            <a:off x="4414574" y="2590173"/>
            <a:ext cx="553998" cy="4296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733</a:t>
            </a:r>
          </a:p>
          <a:p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736</a:t>
            </a:r>
          </a:p>
        </p:txBody>
      </p:sp>
      <p:sp>
        <p:nvSpPr>
          <p:cNvPr id="75" name="Szövegdoboz 74"/>
          <p:cNvSpPr txBox="1"/>
          <p:nvPr/>
        </p:nvSpPr>
        <p:spPr>
          <a:xfrm>
            <a:off x="4782746" y="2563176"/>
            <a:ext cx="553998" cy="4296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736</a:t>
            </a:r>
          </a:p>
          <a:p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738</a:t>
            </a:r>
          </a:p>
        </p:txBody>
      </p:sp>
      <p:sp>
        <p:nvSpPr>
          <p:cNvPr id="76" name="Szövegdoboz 75"/>
          <p:cNvSpPr txBox="1"/>
          <p:nvPr/>
        </p:nvSpPr>
        <p:spPr>
          <a:xfrm>
            <a:off x="4063827" y="2635184"/>
            <a:ext cx="430887" cy="4296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733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Szövegdoboz 61"/>
          <p:cNvSpPr txBox="1"/>
          <p:nvPr/>
        </p:nvSpPr>
        <p:spPr>
          <a:xfrm>
            <a:off x="5862866" y="2563176"/>
            <a:ext cx="553998" cy="4296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753</a:t>
            </a:r>
          </a:p>
          <a:p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758</a:t>
            </a:r>
          </a:p>
        </p:txBody>
      </p:sp>
      <p:sp>
        <p:nvSpPr>
          <p:cNvPr id="69" name="Szövegdoboz 68"/>
          <p:cNvSpPr txBox="1"/>
          <p:nvPr/>
        </p:nvSpPr>
        <p:spPr>
          <a:xfrm>
            <a:off x="8399457" y="2568639"/>
            <a:ext cx="553998" cy="4296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788</a:t>
            </a:r>
          </a:p>
          <a:p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791</a:t>
            </a:r>
          </a:p>
        </p:txBody>
      </p:sp>
      <p:sp>
        <p:nvSpPr>
          <p:cNvPr id="70" name="Szövegdoboz 69"/>
          <p:cNvSpPr txBox="1"/>
          <p:nvPr/>
        </p:nvSpPr>
        <p:spPr>
          <a:xfrm>
            <a:off x="5142786" y="2635184"/>
            <a:ext cx="707886" cy="4296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738</a:t>
            </a:r>
          </a:p>
          <a:p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Szövegdoboz 70"/>
          <p:cNvSpPr txBox="1"/>
          <p:nvPr/>
        </p:nvSpPr>
        <p:spPr>
          <a:xfrm>
            <a:off x="5575995" y="2635184"/>
            <a:ext cx="707886" cy="4296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753</a:t>
            </a:r>
          </a:p>
          <a:p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Szövegdoboz 71"/>
          <p:cNvSpPr txBox="1"/>
          <p:nvPr/>
        </p:nvSpPr>
        <p:spPr>
          <a:xfrm>
            <a:off x="6366922" y="2635184"/>
            <a:ext cx="430887" cy="4296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758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Szövegdoboz 76"/>
          <p:cNvSpPr txBox="1"/>
          <p:nvPr/>
        </p:nvSpPr>
        <p:spPr>
          <a:xfrm>
            <a:off x="8096275" y="2635184"/>
            <a:ext cx="430887" cy="4296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788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9" name="Egyenes összekötő 78"/>
          <p:cNvCxnSpPr/>
          <p:nvPr/>
        </p:nvCxnSpPr>
        <p:spPr>
          <a:xfrm>
            <a:off x="2673203" y="3089979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gyenes összekötő 79"/>
          <p:cNvCxnSpPr/>
          <p:nvPr/>
        </p:nvCxnSpPr>
        <p:spPr>
          <a:xfrm>
            <a:off x="2262466" y="3101338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gyenes összekötő 80"/>
          <p:cNvCxnSpPr/>
          <p:nvPr/>
        </p:nvCxnSpPr>
        <p:spPr>
          <a:xfrm>
            <a:off x="1830418" y="3101338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81"/>
          <p:cNvCxnSpPr/>
          <p:nvPr/>
        </p:nvCxnSpPr>
        <p:spPr>
          <a:xfrm>
            <a:off x="4494714" y="3089979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gyenes összekötő 82"/>
          <p:cNvCxnSpPr/>
          <p:nvPr/>
        </p:nvCxnSpPr>
        <p:spPr>
          <a:xfrm>
            <a:off x="5934874" y="3101338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gyenes összekötő 83"/>
          <p:cNvCxnSpPr/>
          <p:nvPr/>
        </p:nvCxnSpPr>
        <p:spPr>
          <a:xfrm>
            <a:off x="5214794" y="3101338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gyenes összekötő 84"/>
          <p:cNvCxnSpPr/>
          <p:nvPr/>
        </p:nvCxnSpPr>
        <p:spPr>
          <a:xfrm>
            <a:off x="4854754" y="3101338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gyenes összekötő 85"/>
          <p:cNvCxnSpPr/>
          <p:nvPr/>
        </p:nvCxnSpPr>
        <p:spPr>
          <a:xfrm>
            <a:off x="6438930" y="3101338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gyenes összekötő 86"/>
          <p:cNvCxnSpPr/>
          <p:nvPr/>
        </p:nvCxnSpPr>
        <p:spPr>
          <a:xfrm>
            <a:off x="8455154" y="3089979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gyenes összekötő 87"/>
          <p:cNvCxnSpPr/>
          <p:nvPr/>
        </p:nvCxnSpPr>
        <p:spPr>
          <a:xfrm>
            <a:off x="8887202" y="3101338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gyenes összekötő 88"/>
          <p:cNvCxnSpPr/>
          <p:nvPr/>
        </p:nvCxnSpPr>
        <p:spPr>
          <a:xfrm flipH="1">
            <a:off x="251520" y="3675049"/>
            <a:ext cx="8635682" cy="113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gyenes összekötő 89"/>
          <p:cNvCxnSpPr/>
          <p:nvPr/>
        </p:nvCxnSpPr>
        <p:spPr>
          <a:xfrm>
            <a:off x="251520" y="3101338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Szövegdoboz 90"/>
          <p:cNvSpPr txBox="1"/>
          <p:nvPr/>
        </p:nvSpPr>
        <p:spPr>
          <a:xfrm>
            <a:off x="1723065" y="3148194"/>
            <a:ext cx="615553" cy="52322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u-HU" sz="1400" i="1" dirty="0">
                <a:latin typeface="Arial" panose="020B0604020202020204" pitchFamily="34" charset="0"/>
                <a:cs typeface="Arial" panose="020B0604020202020204" pitchFamily="34" charset="0"/>
              </a:rPr>
              <a:t>Védő</a:t>
            </a:r>
          </a:p>
          <a:p>
            <a:r>
              <a:rPr lang="hu-HU" sz="1400" i="1" dirty="0">
                <a:latin typeface="Arial" panose="020B0604020202020204" pitchFamily="34" charset="0"/>
                <a:cs typeface="Arial" panose="020B0604020202020204" pitchFamily="34" charset="0"/>
              </a:rPr>
              <a:t>Sáv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Szövegdoboz 91"/>
          <p:cNvSpPr txBox="1"/>
          <p:nvPr/>
        </p:nvSpPr>
        <p:spPr>
          <a:xfrm>
            <a:off x="2222107" y="3032277"/>
            <a:ext cx="584775" cy="6230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PPDR</a:t>
            </a:r>
          </a:p>
          <a:p>
            <a:r>
              <a:rPr lang="hu-HU" sz="1400" i="1" dirty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Szövegdoboz 92"/>
          <p:cNvSpPr txBox="1"/>
          <p:nvPr/>
        </p:nvSpPr>
        <p:spPr>
          <a:xfrm>
            <a:off x="2731679" y="3175697"/>
            <a:ext cx="2570222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LTE 700 </a:t>
            </a:r>
            <a:r>
              <a:rPr lang="hu-H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Uplink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Szövegdoboz 93"/>
          <p:cNvSpPr txBox="1"/>
          <p:nvPr/>
        </p:nvSpPr>
        <p:spPr>
          <a:xfrm>
            <a:off x="4435232" y="3175634"/>
            <a:ext cx="538609" cy="5017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u-HU" sz="1100" i="1" dirty="0">
                <a:latin typeface="Arial" panose="020B0604020202020204" pitchFamily="34" charset="0"/>
                <a:cs typeface="Arial" panose="020B0604020202020204" pitchFamily="34" charset="0"/>
              </a:rPr>
              <a:t>PPDR</a:t>
            </a:r>
            <a:endParaRPr lang="hu-H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</a:p>
        </p:txBody>
      </p:sp>
      <p:sp>
        <p:nvSpPr>
          <p:cNvPr id="95" name="Szövegdoboz 94"/>
          <p:cNvSpPr txBox="1"/>
          <p:nvPr/>
        </p:nvSpPr>
        <p:spPr>
          <a:xfrm>
            <a:off x="4782746" y="3101338"/>
            <a:ext cx="553998" cy="4616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Védő</a:t>
            </a:r>
          </a:p>
          <a:p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Sáv</a:t>
            </a:r>
          </a:p>
        </p:txBody>
      </p:sp>
      <p:sp>
        <p:nvSpPr>
          <p:cNvPr id="99" name="Szövegdoboz 98"/>
          <p:cNvSpPr txBox="1"/>
          <p:nvPr/>
        </p:nvSpPr>
        <p:spPr>
          <a:xfrm>
            <a:off x="5283505" y="3143290"/>
            <a:ext cx="651370" cy="86177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SDL</a:t>
            </a:r>
          </a:p>
          <a:p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DL </a:t>
            </a:r>
          </a:p>
          <a:p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Szövegdoboz 102"/>
          <p:cNvSpPr txBox="1"/>
          <p:nvPr/>
        </p:nvSpPr>
        <p:spPr>
          <a:xfrm>
            <a:off x="5926163" y="3046958"/>
            <a:ext cx="584775" cy="6053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PPDR</a:t>
            </a:r>
          </a:p>
          <a:p>
            <a:r>
              <a:rPr lang="hu-HU" sz="1400" i="1" dirty="0">
                <a:latin typeface="Arial" panose="020B0604020202020204" pitchFamily="34" charset="0"/>
                <a:cs typeface="Arial" panose="020B0604020202020204" pitchFamily="34" charset="0"/>
              </a:rPr>
              <a:t>Down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Szövegdoboz 103"/>
          <p:cNvSpPr txBox="1"/>
          <p:nvPr/>
        </p:nvSpPr>
        <p:spPr>
          <a:xfrm>
            <a:off x="6521182" y="3205575"/>
            <a:ext cx="2005980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hu-H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LTE 700 </a:t>
            </a:r>
            <a:r>
              <a:rPr lang="hu-HU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Downlink</a:t>
            </a:r>
            <a:endParaRPr lang="hu-H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Szövegdoboz 104"/>
          <p:cNvSpPr txBox="1"/>
          <p:nvPr/>
        </p:nvSpPr>
        <p:spPr>
          <a:xfrm>
            <a:off x="8374435" y="3029330"/>
            <a:ext cx="584775" cy="6230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PPDR</a:t>
            </a:r>
          </a:p>
          <a:p>
            <a:r>
              <a:rPr lang="hu-HU" sz="1400" i="1" dirty="0">
                <a:latin typeface="Arial" panose="020B0604020202020204" pitchFamily="34" charset="0"/>
                <a:cs typeface="Arial" panose="020B0604020202020204" pitchFamily="34" charset="0"/>
              </a:rPr>
              <a:t>Down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Szövegdoboz 105"/>
          <p:cNvSpPr txBox="1"/>
          <p:nvPr/>
        </p:nvSpPr>
        <p:spPr>
          <a:xfrm>
            <a:off x="208987" y="2111434"/>
            <a:ext cx="1595159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KTV </a:t>
            </a:r>
            <a:r>
              <a:rPr lang="hu-H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frekv</a:t>
            </a:r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. MHz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3" name="Egyenes összekötő 122"/>
          <p:cNvCxnSpPr/>
          <p:nvPr/>
        </p:nvCxnSpPr>
        <p:spPr>
          <a:xfrm>
            <a:off x="251520" y="1445154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gyenes összekötő 123"/>
          <p:cNvCxnSpPr/>
          <p:nvPr/>
        </p:nvCxnSpPr>
        <p:spPr>
          <a:xfrm>
            <a:off x="2982546" y="1445154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gyenes összekötő 124"/>
          <p:cNvCxnSpPr/>
          <p:nvPr/>
        </p:nvCxnSpPr>
        <p:spPr>
          <a:xfrm flipH="1">
            <a:off x="251520" y="1442802"/>
            <a:ext cx="8491666" cy="172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gyenes összekötő 125"/>
          <p:cNvCxnSpPr/>
          <p:nvPr/>
        </p:nvCxnSpPr>
        <p:spPr>
          <a:xfrm>
            <a:off x="2406482" y="1445154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gyenes összekötő 126"/>
          <p:cNvCxnSpPr/>
          <p:nvPr/>
        </p:nvCxnSpPr>
        <p:spPr>
          <a:xfrm>
            <a:off x="1830418" y="1445154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Egyenes összekötő 127"/>
          <p:cNvCxnSpPr/>
          <p:nvPr/>
        </p:nvCxnSpPr>
        <p:spPr>
          <a:xfrm>
            <a:off x="3558610" y="1445154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gyenes összekötő 128"/>
          <p:cNvCxnSpPr/>
          <p:nvPr/>
        </p:nvCxnSpPr>
        <p:spPr>
          <a:xfrm>
            <a:off x="4710738" y="1433795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gyenes összekötő 129"/>
          <p:cNvCxnSpPr/>
          <p:nvPr/>
        </p:nvCxnSpPr>
        <p:spPr>
          <a:xfrm>
            <a:off x="4134674" y="1445154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Egyenes összekötő 130"/>
          <p:cNvCxnSpPr/>
          <p:nvPr/>
        </p:nvCxnSpPr>
        <p:spPr>
          <a:xfrm>
            <a:off x="6438930" y="1445154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gyenes összekötő 131"/>
          <p:cNvCxnSpPr/>
          <p:nvPr/>
        </p:nvCxnSpPr>
        <p:spPr>
          <a:xfrm>
            <a:off x="5862866" y="1445154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gyenes összekötő 132"/>
          <p:cNvCxnSpPr/>
          <p:nvPr/>
        </p:nvCxnSpPr>
        <p:spPr>
          <a:xfrm>
            <a:off x="5286802" y="1445154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Egyenes összekötő 133"/>
          <p:cNvCxnSpPr/>
          <p:nvPr/>
        </p:nvCxnSpPr>
        <p:spPr>
          <a:xfrm>
            <a:off x="7014994" y="1445154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Egyenes összekötő 134"/>
          <p:cNvCxnSpPr/>
          <p:nvPr/>
        </p:nvCxnSpPr>
        <p:spPr>
          <a:xfrm>
            <a:off x="8167122" y="1433795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gyenes összekötő 135"/>
          <p:cNvCxnSpPr/>
          <p:nvPr/>
        </p:nvCxnSpPr>
        <p:spPr>
          <a:xfrm>
            <a:off x="7591058" y="1445154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gyenes összekötő 136"/>
          <p:cNvCxnSpPr/>
          <p:nvPr/>
        </p:nvCxnSpPr>
        <p:spPr>
          <a:xfrm>
            <a:off x="8743186" y="1445154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Szövegdoboz 138"/>
          <p:cNvSpPr txBox="1"/>
          <p:nvPr/>
        </p:nvSpPr>
        <p:spPr>
          <a:xfrm>
            <a:off x="1908865" y="1532984"/>
            <a:ext cx="430887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Szövegdoboz 139"/>
          <p:cNvSpPr txBox="1"/>
          <p:nvPr/>
        </p:nvSpPr>
        <p:spPr>
          <a:xfrm>
            <a:off x="2443066" y="1533421"/>
            <a:ext cx="430887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141" name="Szövegdoboz 140"/>
          <p:cNvSpPr txBox="1"/>
          <p:nvPr/>
        </p:nvSpPr>
        <p:spPr>
          <a:xfrm>
            <a:off x="3060993" y="1517162"/>
            <a:ext cx="430887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Szövegdoboz 141"/>
          <p:cNvSpPr txBox="1"/>
          <p:nvPr/>
        </p:nvSpPr>
        <p:spPr>
          <a:xfrm>
            <a:off x="4789185" y="1517162"/>
            <a:ext cx="430887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Szövegdoboz 142"/>
          <p:cNvSpPr txBox="1"/>
          <p:nvPr/>
        </p:nvSpPr>
        <p:spPr>
          <a:xfrm>
            <a:off x="4213121" y="1517162"/>
            <a:ext cx="430887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Szövegdoboz 143"/>
          <p:cNvSpPr txBox="1"/>
          <p:nvPr/>
        </p:nvSpPr>
        <p:spPr>
          <a:xfrm>
            <a:off x="3637057" y="1517162"/>
            <a:ext cx="430887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Szövegdoboz 145"/>
          <p:cNvSpPr txBox="1"/>
          <p:nvPr/>
        </p:nvSpPr>
        <p:spPr>
          <a:xfrm>
            <a:off x="5365249" y="1517162"/>
            <a:ext cx="430887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Szövegdoboz 146"/>
          <p:cNvSpPr txBox="1"/>
          <p:nvPr/>
        </p:nvSpPr>
        <p:spPr>
          <a:xfrm>
            <a:off x="5940152" y="1517162"/>
            <a:ext cx="430887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Szövegdoboz 147"/>
          <p:cNvSpPr txBox="1"/>
          <p:nvPr/>
        </p:nvSpPr>
        <p:spPr>
          <a:xfrm>
            <a:off x="6517377" y="1517162"/>
            <a:ext cx="430887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149" name="Szövegdoboz 148"/>
          <p:cNvSpPr txBox="1"/>
          <p:nvPr/>
        </p:nvSpPr>
        <p:spPr>
          <a:xfrm>
            <a:off x="7093441" y="1517162"/>
            <a:ext cx="430887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Szövegdoboz 149"/>
          <p:cNvSpPr txBox="1"/>
          <p:nvPr/>
        </p:nvSpPr>
        <p:spPr>
          <a:xfrm>
            <a:off x="7669505" y="1517162"/>
            <a:ext cx="430887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Szövegdoboz 150"/>
          <p:cNvSpPr txBox="1"/>
          <p:nvPr/>
        </p:nvSpPr>
        <p:spPr>
          <a:xfrm>
            <a:off x="8245569" y="1517162"/>
            <a:ext cx="430887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Szövegdoboz 151"/>
          <p:cNvSpPr txBox="1"/>
          <p:nvPr/>
        </p:nvSpPr>
        <p:spPr>
          <a:xfrm>
            <a:off x="208987" y="1570584"/>
            <a:ext cx="1524311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KTV csatorna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Szövegdoboz 152"/>
          <p:cNvSpPr txBox="1"/>
          <p:nvPr/>
        </p:nvSpPr>
        <p:spPr>
          <a:xfrm>
            <a:off x="240537" y="2690776"/>
            <a:ext cx="1595159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hu-H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LTE700 sáv MHz</a:t>
            </a:r>
            <a:endParaRPr lang="hu-H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Szövegdoboz 153"/>
          <p:cNvSpPr txBox="1"/>
          <p:nvPr/>
        </p:nvSpPr>
        <p:spPr>
          <a:xfrm>
            <a:off x="240537" y="3245354"/>
            <a:ext cx="1595159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hu-H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LTE700 </a:t>
            </a:r>
            <a:endParaRPr lang="hu-H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Footer Placeholder 4"/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200" dirty="0">
                <a:solidFill>
                  <a:srgbClr val="898989"/>
                </a:solidFill>
                <a:latin typeface="Trebuchet MS" panose="020B0603020202020204" pitchFamily="34" charset="0"/>
              </a:rPr>
              <a:t>Putz József</a:t>
            </a:r>
          </a:p>
        </p:txBody>
      </p:sp>
      <p:sp>
        <p:nvSpPr>
          <p:cNvPr id="118" name="Dia számának helye 3"/>
          <p:cNvSpPr txBox="1">
            <a:spLocks/>
          </p:cNvSpPr>
          <p:nvPr/>
        </p:nvSpPr>
        <p:spPr>
          <a:xfrm>
            <a:off x="8436008" y="6352745"/>
            <a:ext cx="750168" cy="2414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2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9142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4" algn="l" defTabSz="9142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7" algn="l" defTabSz="9142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69" algn="l" defTabSz="9142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1" algn="l" defTabSz="9142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3" algn="l" defTabSz="9142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96" algn="l" defTabSz="9142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38" algn="l" defTabSz="9142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C72767-CF52-4AF6-90DC-B878C944864C}" type="slidenum">
              <a:rPr lang="nl-NL" sz="1200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nl-NL" sz="1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Nyíl: lefelé mutató 8">
            <a:extLst>
              <a:ext uri="{FF2B5EF4-FFF2-40B4-BE49-F238E27FC236}">
                <a16:creationId xmlns:a16="http://schemas.microsoft.com/office/drawing/2014/main" id="{C48F7B2D-C979-4F81-8C41-A2C64000BE01}"/>
              </a:ext>
            </a:extLst>
          </p:cNvPr>
          <p:cNvSpPr/>
          <p:nvPr/>
        </p:nvSpPr>
        <p:spPr>
          <a:xfrm>
            <a:off x="5822425" y="1196752"/>
            <a:ext cx="45719" cy="2119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F35A4981-F9B7-4CDE-9180-376D58D95464}"/>
              </a:ext>
            </a:extLst>
          </p:cNvPr>
          <p:cNvSpPr txBox="1"/>
          <p:nvPr/>
        </p:nvSpPr>
        <p:spPr>
          <a:xfrm>
            <a:off x="4860033" y="827420"/>
            <a:ext cx="244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750MHz mérővivő</a:t>
            </a:r>
          </a:p>
        </p:txBody>
      </p:sp>
    </p:spTree>
    <p:extLst>
      <p:ext uri="{BB962C8B-B14F-4D97-AF65-F5344CB8AC3E}">
        <p14:creationId xmlns:p14="http://schemas.microsoft.com/office/powerpoint/2010/main" val="1282535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NMHH KTV-LTE zavartatás vizsgálat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400" dirty="0"/>
              <a:t>2020. Szeptember 6-tól DD2 sáv mobil használatba vétele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hu-HU" sz="2400" dirty="0" err="1"/>
              <a:t>NMHH-HÉT-Kábelszövetségek</a:t>
            </a:r>
            <a:r>
              <a:rPr lang="hu-HU" sz="2400" dirty="0"/>
              <a:t> együttműködése</a:t>
            </a:r>
          </a:p>
          <a:p>
            <a:pPr marL="0" indent="0">
              <a:buNone/>
            </a:pPr>
            <a:endParaRPr lang="hu-HU" sz="2400" dirty="0"/>
          </a:p>
          <a:p>
            <a:pPr marL="457200" lvl="0" indent="-457200">
              <a:buAutoNum type="arabicPeriod"/>
            </a:pPr>
            <a:r>
              <a:rPr lang="hu-HU" sz="2400" b="1" dirty="0"/>
              <a:t>Elméleti vizsgálatok a KTV-LTE700 kölcsönös zavartatására. </a:t>
            </a:r>
          </a:p>
          <a:p>
            <a:pPr marL="0" lvl="0" indent="0">
              <a:buNone/>
            </a:pPr>
            <a:r>
              <a:rPr lang="hu-HU" sz="2400" dirty="0"/>
              <a:t>A vizsgálatban részt vett: NMHH, HÉT, MKSZ, MKHSZ.</a:t>
            </a:r>
          </a:p>
          <a:p>
            <a:pPr marL="0" indent="0">
              <a:buNone/>
            </a:pPr>
            <a:r>
              <a:rPr lang="hu-HU" sz="2400" dirty="0"/>
              <a:t> 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Putz József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FF573-4621-41A6-9EAD-314189ADB871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85430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6AD019-C3F4-4685-A844-69F3316A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Elméleti számítások 1.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5C68A00F-085F-4358-8C1C-73528EEB67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hu-HU" noProof="0" smtClean="0"/>
              <a:pPr fontAlgn="base">
                <a:spcAft>
                  <a:spcPct val="0"/>
                </a:spcAft>
              </a:pPr>
              <a:t>4</a:t>
            </a:fld>
            <a:endParaRPr lang="hu-HU" noProof="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8ADDFE3-6569-4510-9702-2132CA99E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80025"/>
            <a:ext cx="8897956" cy="4509215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4048A0D1-DB22-451B-ADF0-CE2E1C57CEF0}"/>
              </a:ext>
            </a:extLst>
          </p:cNvPr>
          <p:cNvSpPr txBox="1"/>
          <p:nvPr/>
        </p:nvSpPr>
        <p:spPr>
          <a:xfrm>
            <a:off x="3707904" y="5949280"/>
            <a:ext cx="5177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Forrás: Magyar Telekom által végzett vizsgálat</a:t>
            </a:r>
          </a:p>
        </p:txBody>
      </p:sp>
    </p:spTree>
    <p:extLst>
      <p:ext uri="{BB962C8B-B14F-4D97-AF65-F5344CB8AC3E}">
        <p14:creationId xmlns:p14="http://schemas.microsoft.com/office/powerpoint/2010/main" val="19497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6AD019-C3F4-4685-A844-69F3316A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Elméleti számítások 2.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5C68A00F-085F-4358-8C1C-73528EEB67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hu-HU" noProof="0" smtClean="0"/>
              <a:pPr fontAlgn="base">
                <a:spcAft>
                  <a:spcPct val="0"/>
                </a:spcAft>
              </a:pPr>
              <a:t>5</a:t>
            </a:fld>
            <a:endParaRPr lang="hu-HU" noProof="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67F3054-4E66-40A4-BB71-B2AD0FAF4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8" y="1052736"/>
            <a:ext cx="8826620" cy="4464496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2084E99D-FEB6-4738-A2D5-1FD94DA08819}"/>
              </a:ext>
            </a:extLst>
          </p:cNvPr>
          <p:cNvSpPr txBox="1"/>
          <p:nvPr/>
        </p:nvSpPr>
        <p:spPr>
          <a:xfrm>
            <a:off x="3707904" y="5949280"/>
            <a:ext cx="5177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Forrás: Magyar Telekom által végzett vizsgálat </a:t>
            </a:r>
          </a:p>
        </p:txBody>
      </p:sp>
    </p:spTree>
    <p:extLst>
      <p:ext uri="{BB962C8B-B14F-4D97-AF65-F5344CB8AC3E}">
        <p14:creationId xmlns:p14="http://schemas.microsoft.com/office/powerpoint/2010/main" val="217696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6AD019-C3F4-4685-A844-69F3316A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Elméleti számítások 3.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5C68A00F-085F-4358-8C1C-73528EEB67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hu-HU" noProof="0" smtClean="0"/>
              <a:pPr fontAlgn="base">
                <a:spcAft>
                  <a:spcPct val="0"/>
                </a:spcAft>
              </a:pPr>
              <a:t>6</a:t>
            </a:fld>
            <a:endParaRPr lang="hu-HU" noProof="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BFD89DC-5BD2-485C-9C63-2E53CA17C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052736"/>
            <a:ext cx="8821205" cy="4464496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68D9018C-2844-4D53-B5E2-BF82FA4F8798}"/>
              </a:ext>
            </a:extLst>
          </p:cNvPr>
          <p:cNvSpPr txBox="1"/>
          <p:nvPr/>
        </p:nvSpPr>
        <p:spPr>
          <a:xfrm>
            <a:off x="3707904" y="5949280"/>
            <a:ext cx="5177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Forrás: Magyar Telekom által végzett vizsgálat</a:t>
            </a:r>
          </a:p>
        </p:txBody>
      </p:sp>
    </p:spTree>
    <p:extLst>
      <p:ext uri="{BB962C8B-B14F-4D97-AF65-F5344CB8AC3E}">
        <p14:creationId xmlns:p14="http://schemas.microsoft.com/office/powerpoint/2010/main" val="401753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NMHH KTV-LTE zavartatás vizsgálat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400" dirty="0"/>
              <a:t> </a:t>
            </a:r>
            <a:r>
              <a:rPr lang="hu-HU" sz="2400" b="1" dirty="0"/>
              <a:t>2. DD2 által érintett települések, lakásszámok meghatározása. </a:t>
            </a:r>
          </a:p>
          <a:p>
            <a:pPr marL="0" indent="0">
              <a:buNone/>
            </a:pPr>
            <a:r>
              <a:rPr lang="hu-HU" sz="2400" dirty="0"/>
              <a:t>A meghatározásban részt vesz: NMHH, HÉT, MKSZ, MKHSZ.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hu-HU" sz="2400" dirty="0"/>
              <a:t>A  KTV szolgáltatók által megadott adatok alapján a 700MHz-es sávot a 4.154.25 háztartásból 3.712.046 </a:t>
            </a:r>
          </a:p>
          <a:p>
            <a:pPr marL="0" indent="0">
              <a:buNone/>
            </a:pPr>
            <a:r>
              <a:rPr lang="hu-HU" sz="2400" dirty="0"/>
              <a:t>azaz 89,3%-a használja jelenleg.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Putz József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FF573-4621-41A6-9EAD-314189ADB871}" type="slidenum">
              <a:rPr lang="hu-HU" smtClean="0"/>
              <a:pPr>
                <a:defRPr/>
              </a:pPr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38547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NMHH KTV-LTE zavartatás vizsgálat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400" b="1" dirty="0"/>
              <a:t>3. KTV hálózatok jelszivárgása </a:t>
            </a:r>
          </a:p>
          <a:p>
            <a:pPr marL="0" indent="0">
              <a:buNone/>
            </a:pPr>
            <a:r>
              <a:rPr lang="hu-HU" sz="2400" dirty="0"/>
              <a:t>Meg kell vizsgálni mintavételezéssel, hogy a jelenlegi KTV hálózatok az LTE700 frekvenciasávban tipikusan milyen mértékű zavarsugárzást bocsátanak ki. </a:t>
            </a:r>
          </a:p>
          <a:p>
            <a:pPr marL="0" indent="0">
              <a:buNone/>
            </a:pPr>
            <a:r>
              <a:rPr lang="hu-HU" sz="2400" dirty="0"/>
              <a:t>Itt a méréseket analóg és digitális jelekre is el kell végezni. A méréseket több helyszínen, több szolgáltatónál is el kell végezni, hogy megfelelő mintanagyság álljon rendelkezésre. </a:t>
            </a:r>
          </a:p>
          <a:p>
            <a:pPr marL="0" indent="0">
              <a:buNone/>
            </a:pPr>
            <a:r>
              <a:rPr lang="hu-HU" sz="2400" dirty="0"/>
              <a:t>A mérésben részt vesz: NMHH, MT, UPC, TARR, HÉT, MKSZ, MKHSZ.  </a:t>
            </a:r>
          </a:p>
          <a:p>
            <a:pPr marL="0" indent="0">
              <a:buNone/>
            </a:pPr>
            <a:r>
              <a:rPr lang="hu-HU" sz="2400" dirty="0"/>
              <a:t>Helyszín javaslatok: MKSZ, MKHSZ, HÉT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Putz József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FF573-4621-41A6-9EAD-314189ADB871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1802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B15F17-9A9B-455D-B8BA-C6EAA430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hu-HU" b="1" dirty="0"/>
              <a:t>NMHH antenna hitelesítés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12A2DB8-8A34-458D-AC5C-5D0B2EC77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Putz József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AD87F88-1AB3-4F77-ACBA-113222ECE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FF573-4621-41A6-9EAD-314189ADB871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D8DBC34E-4372-412A-A0EF-FA5F2204553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903649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29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ok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109680</TotalTime>
  <Words>852</Words>
  <Application>Microsoft Office PowerPoint</Application>
  <PresentationFormat>Diavetítés a képernyőre (4:3 oldalarány)</PresentationFormat>
  <Paragraphs>211</Paragraphs>
  <Slides>18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6" baseType="lpstr">
      <vt:lpstr>Arial</vt:lpstr>
      <vt:lpstr>Calibri</vt:lpstr>
      <vt:lpstr>Tele-GroteskNor</vt:lpstr>
      <vt:lpstr>Times New Roman</vt:lpstr>
      <vt:lpstr>Times New Roman CE</vt:lpstr>
      <vt:lpstr>Trebuchet MS</vt:lpstr>
      <vt:lpstr>Wingdings</vt:lpstr>
      <vt:lpstr>Office-téma</vt:lpstr>
      <vt:lpstr>KTV-5G mobil technológiák együttélési feltételeinek vizsgálata a 700MHz-es sávban MKSZ Szakmai nap 2020.01.29.</vt:lpstr>
      <vt:lpstr>PowerPoint-bemutató</vt:lpstr>
      <vt:lpstr>NMHH KTV-LTE zavartatás vizsgálat</vt:lpstr>
      <vt:lpstr>Elméleti számítások 1.</vt:lpstr>
      <vt:lpstr>Elméleti számítások 2.</vt:lpstr>
      <vt:lpstr>Elméleti számítások 3.</vt:lpstr>
      <vt:lpstr>NMHH KTV-LTE zavartatás vizsgálat</vt:lpstr>
      <vt:lpstr>NMHH KTV-LTE zavartatás vizsgálat</vt:lpstr>
      <vt:lpstr>NMHH antenna hitelesítés</vt:lpstr>
      <vt:lpstr>PowerPoint-bemutató</vt:lpstr>
      <vt:lpstr>NMHH KTV-LTE zavartatás vizsgálat</vt:lpstr>
      <vt:lpstr>NMHH KTV-LTE zavartatás vizsgálat</vt:lpstr>
      <vt:lpstr>NMHH KTV-LTE zavartatás vizsgálat</vt:lpstr>
      <vt:lpstr>NMHH KTV-LTE zavartatás vizsgálat</vt:lpstr>
      <vt:lpstr>Docsis 3.1, 4096QAM, 64MHz,  PLC a zavaron belül”eset</vt:lpstr>
      <vt:lpstr>  Docsis 3.1, 4096QAM, 192MHz,  PLC a zavaron belül </vt:lpstr>
      <vt:lpstr>NMHH KTV-LTE zavartatás vizsgálat</vt:lpstr>
      <vt:lpstr>Köszönöm a figyelmet!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Kecso</dc:creator>
  <cp:lastModifiedBy>József Putz</cp:lastModifiedBy>
  <cp:revision>1424</cp:revision>
  <cp:lastPrinted>2012-01-11T21:21:01Z</cp:lastPrinted>
  <dcterms:created xsi:type="dcterms:W3CDTF">2011-12-19T19:57:32Z</dcterms:created>
  <dcterms:modified xsi:type="dcterms:W3CDTF">2020-01-29T07:18:44Z</dcterms:modified>
</cp:coreProperties>
</file>